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30" r:id="rId14"/>
    <p:sldId id="332" r:id="rId15"/>
    <p:sldId id="331" r:id="rId16"/>
    <p:sldId id="328" r:id="rId17"/>
    <p:sldId id="335" r:id="rId18"/>
    <p:sldId id="336" r:id="rId19"/>
    <p:sldId id="333" r:id="rId20"/>
    <p:sldId id="334" r:id="rId21"/>
    <p:sldId id="337" r:id="rId22"/>
    <p:sldId id="338" r:id="rId23"/>
    <p:sldId id="339" r:id="rId24"/>
    <p:sldId id="32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FD8D62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0"/>
    <p:restoredTop sz="95820"/>
  </p:normalViewPr>
  <p:slideViewPr>
    <p:cSldViewPr snapToObjects="1">
      <p:cViewPr>
        <p:scale>
          <a:sx n="190" d="100"/>
          <a:sy n="190" d="100"/>
        </p:scale>
        <p:origin x="-7344" y="-1304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4.svg>
</file>

<file path=ppt/media/image105.png>
</file>

<file path=ppt/media/image120.png>
</file>

<file path=ppt/media/image28.png>
</file>

<file path=ppt/media/image29.png>
</file>

<file path=ppt/media/image30.png>
</file>

<file path=ppt/media/image31.png>
</file>

<file path=ppt/media/image32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6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xolarix.deviantart.com/art/Wormhole-Alpha-389403473" TargetMode="Externa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image" Target="../media/image117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12" Type="http://schemas.openxmlformats.org/officeDocument/2006/relationships/image" Target="../media/image116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image" Target="../media/image115.emf"/><Relationship Id="rId5" Type="http://schemas.openxmlformats.org/officeDocument/2006/relationships/image" Target="../media/image109.emf"/><Relationship Id="rId15" Type="http://schemas.openxmlformats.org/officeDocument/2006/relationships/image" Target="../media/image11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Relationship Id="rId1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15AC7-3FF8-DA4E-B4AE-5881D715785E}"/>
              </a:ext>
            </a:extLst>
          </p:cNvPr>
          <p:cNvSpPr txBox="1"/>
          <p:nvPr/>
        </p:nvSpPr>
        <p:spPr>
          <a:xfrm>
            <a:off x="-1" y="2852936"/>
            <a:ext cx="278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(e.g. BVCs)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839416" y="5933522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570" y="5924359"/>
            <a:ext cx="3255640" cy="599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61048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DE49D4-70DD-634C-A7DE-5974871CF09B}"/>
              </a:ext>
            </a:extLst>
          </p:cNvPr>
          <p:cNvSpPr txBox="1"/>
          <p:nvPr/>
        </p:nvSpPr>
        <p:spPr>
          <a:xfrm>
            <a:off x="178448" y="383817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8151-2154-644A-9DBE-1A663B26A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632" y="2951763"/>
            <a:ext cx="5421306" cy="405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78C6B-6010-BB43-9914-8975709B22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874" y="3979866"/>
            <a:ext cx="8971766" cy="95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state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state)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4FC4-49F6-AD42-9EC7-76753F47C9A6}"/>
              </a:ext>
            </a:extLst>
          </p:cNvPr>
          <p:cNvSpPr txBox="1"/>
          <p:nvPr/>
        </p:nvSpPr>
        <p:spPr>
          <a:xfrm>
            <a:off x="5591944" y="5589240"/>
            <a:ext cx="10502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 equivalently: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AF3E9E3-4ACC-5B45-B4BF-2E6902F4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D02714-CA54-FE47-89D1-FB6AE9494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748" y="2641840"/>
            <a:ext cx="3955307" cy="589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3EE0A0-626C-5C4E-A76F-BCFC9B5B9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748" y="3550291"/>
            <a:ext cx="3239706" cy="3061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091808-9D22-5D4A-9F10-0536E69E1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6" y="4246013"/>
            <a:ext cx="5498156" cy="5972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7246B34-1EF0-544F-889D-CC7BD81E8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056" y="4941168"/>
            <a:ext cx="5215768" cy="557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BDD690E-5D59-3848-B685-A1A4593DB2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2232" y="5564426"/>
            <a:ext cx="5215766" cy="5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l-GR" dirty="0"/>
              <a:t>τ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0, </a:t>
            </a:r>
            <a:r>
              <a:rPr lang="el-GR" dirty="0">
                <a:sym typeface="Wingdings" pitchFamily="2" charset="2"/>
              </a:rPr>
              <a:t>Ψ</a:t>
            </a:r>
            <a:r>
              <a:rPr lang="en-GB" dirty="0">
                <a:sym typeface="Wingdings" pitchFamily="2" charset="2"/>
              </a:rPr>
              <a:t>  f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7E5CDE-50E8-D647-A7CC-1C01439C0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AFE64BF-86CE-A849-AC7F-6D92D014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8" y="2759624"/>
            <a:ext cx="4491316" cy="6725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3AF893-CC32-9F43-806A-69FCEB882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" y="1683214"/>
            <a:ext cx="4880720" cy="5216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FD47E2-79CA-E541-8E63-44DC8C7FC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464" y="2564904"/>
            <a:ext cx="2684264" cy="29915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7CD693E-B879-A847-9EFD-B8E36FAB3601}"/>
              </a:ext>
            </a:extLst>
          </p:cNvPr>
          <p:cNvSpPr txBox="1"/>
          <p:nvPr/>
        </p:nvSpPr>
        <p:spPr>
          <a:xfrm>
            <a:off x="207168" y="3244334"/>
            <a:ext cx="98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Zero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F7389-4508-4748-AC6C-DCA03D442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345" y="3338066"/>
            <a:ext cx="2695125" cy="36933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ADF63F-7021-7F4B-A928-B9DA42F3A967}"/>
              </a:ext>
            </a:extLst>
          </p:cNvPr>
          <p:cNvCxnSpPr/>
          <p:nvPr/>
        </p:nvCxnSpPr>
        <p:spPr>
          <a:xfrm>
            <a:off x="5807968" y="1412776"/>
            <a:ext cx="0" cy="5184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6B263-67AC-784D-B556-FC3D905F4922}"/>
              </a:ext>
            </a:extLst>
          </p:cNvPr>
          <p:cNvSpPr txBox="1"/>
          <p:nvPr/>
        </p:nvSpPr>
        <p:spPr>
          <a:xfrm>
            <a:off x="5807968" y="6300028"/>
            <a:ext cx="175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Equivalent proof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994D4-9303-3344-ABC9-316634567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195" y="4140512"/>
            <a:ext cx="4064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4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Biologically inspired basis sets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1AAF0-A38D-544A-99C0-8BF34DE4470A}"/>
              </a:ext>
            </a:extLst>
          </p:cNvPr>
          <p:cNvSpPr txBox="1"/>
          <p:nvPr/>
        </p:nvSpPr>
        <p:spPr>
          <a:xfrm>
            <a:off x="191344" y="1412776"/>
            <a:ext cx="826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Will and Caswell’s neurobiological successor feature paper place cells are define as: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F2ED0-2AD9-D64F-823E-4DC3D6DD7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47" y="2834488"/>
            <a:ext cx="3593729" cy="450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985C8-B9D6-B14D-9D19-6BEA951C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795120"/>
            <a:ext cx="4327252" cy="93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56685-C16B-E940-AC0F-2BAB1A61CCF2}"/>
              </a:ext>
            </a:extLst>
          </p:cNvPr>
          <p:cNvSpPr txBox="1"/>
          <p:nvPr/>
        </p:nvSpPr>
        <p:spPr>
          <a:xfrm>
            <a:off x="191344" y="3539942"/>
            <a:ext cx="8022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I.e. each row is a different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thresholded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successor features. We call this a “place cell”.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There is one place cell corresponding to each basis cell (BVC, HDC or whatever)</a:t>
            </a:r>
          </a:p>
        </p:txBody>
      </p:sp>
    </p:spTree>
    <p:extLst>
      <p:ext uri="{BB962C8B-B14F-4D97-AF65-F5344CB8AC3E}">
        <p14:creationId xmlns:p14="http://schemas.microsoft.com/office/powerpoint/2010/main" val="3805997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Successor features as a “causality obeying” smoothing convolution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0386B7D-BE27-5145-BC73-F0E88489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556545"/>
            <a:ext cx="6768752" cy="1008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7AE2E5-AB9A-E74C-BEC5-B171D777A597}"/>
              </a:ext>
            </a:extLst>
          </p:cNvPr>
          <p:cNvSpPr txBox="1"/>
          <p:nvPr/>
        </p:nvSpPr>
        <p:spPr>
          <a:xfrm>
            <a:off x="191344" y="2780928"/>
            <a:ext cx="8062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(place cell) is essentially f (basis cell) “smoothed” with an exponential kernel </a:t>
            </a: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The smoothing is predominantly along directions likely to be visited in the near future.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23216-A846-304B-831C-0EC375238605}"/>
              </a:ext>
            </a:extLst>
          </p:cNvPr>
          <p:cNvSpPr txBox="1"/>
          <p:nvPr/>
        </p:nvSpPr>
        <p:spPr>
          <a:xfrm>
            <a:off x="8963983" y="3797951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Raudies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A3312-78E2-C446-B849-5B413821664E}"/>
              </a:ext>
            </a:extLst>
          </p:cNvPr>
          <p:cNvSpPr txBox="1"/>
          <p:nvPr/>
        </p:nvSpPr>
        <p:spPr>
          <a:xfrm>
            <a:off x="1649626" y="3790562"/>
            <a:ext cx="1472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RandomWalk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C5596-E76E-A14F-B7C1-C2E3CA63FD48}"/>
              </a:ext>
            </a:extLst>
          </p:cNvPr>
          <p:cNvGrpSpPr/>
          <p:nvPr/>
        </p:nvGrpSpPr>
        <p:grpSpPr>
          <a:xfrm>
            <a:off x="6816080" y="4159894"/>
            <a:ext cx="5255894" cy="2697308"/>
            <a:chOff x="8493968" y="5020980"/>
            <a:chExt cx="3578006" cy="183622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A0D228F-5B19-0D4A-86B2-B922FD062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243174" y="5020980"/>
              <a:ext cx="1828800" cy="1828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0810F90-C96F-9E41-9ADD-C2DCD6B6D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8493968" y="5028401"/>
              <a:ext cx="1828800" cy="18288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16200A-2B72-9141-B05D-E48C2D81EBED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4159894"/>
            <a:ext cx="5260990" cy="2696400"/>
            <a:chOff x="336050" y="4576103"/>
            <a:chExt cx="3578006" cy="183382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F73F81-15E8-3740-B15C-15538DFF1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5256" y="4576103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4C1264C-E3C7-8146-9B17-3B1109AB0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050" y="4581128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381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receptive field basis </a:t>
            </a:r>
            <a:r>
              <a:rPr lang="en-US" sz="2400" dirty="0"/>
              <a:t>(and a new </a:t>
            </a:r>
            <a:r>
              <a:rPr lang="en-US" sz="2400" dirty="0" err="1"/>
              <a:t>colour</a:t>
            </a:r>
            <a:r>
              <a:rPr lang="en-US" sz="2400" dirty="0"/>
              <a:t> map)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4509120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67976-3CA0-914F-AC67-8C06C0493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2510" y="4437112"/>
            <a:ext cx="2059674" cy="205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62C91-C383-B440-86E9-9205742DDBBD}"/>
              </a:ext>
            </a:extLst>
          </p:cNvPr>
          <p:cNvSpPr txBox="1"/>
          <p:nvPr/>
        </p:nvSpPr>
        <p:spPr>
          <a:xfrm>
            <a:off x="5879976" y="6173620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matrix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B17C3-7D2A-7D40-8293-0EC835149BC7}"/>
              </a:ext>
            </a:extLst>
          </p:cNvPr>
          <p:cNvSpPr txBox="1"/>
          <p:nvPr/>
        </p:nvSpPr>
        <p:spPr>
          <a:xfrm>
            <a:off x="3787045" y="6159157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All place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 locations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074802"/>
            <a:ext cx="20615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  <a:p>
            <a:pPr algn="l"/>
            <a:r>
              <a:rPr lang="en-GB" sz="11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= 0.5 max</a:t>
            </a:r>
          </a:p>
        </p:txBody>
      </p:sp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Fourier basis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</p:spTree>
    <p:extLst>
      <p:ext uri="{BB962C8B-B14F-4D97-AF65-F5344CB8AC3E}">
        <p14:creationId xmlns:p14="http://schemas.microsoft.com/office/powerpoint/2010/main" val="121194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Circle basis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E2347-1852-F741-87B1-477D92511F55}"/>
              </a:ext>
            </a:extLst>
          </p:cNvPr>
          <p:cNvSpPr txBox="1"/>
          <p:nvPr/>
        </p:nvSpPr>
        <p:spPr>
          <a:xfrm>
            <a:off x="3317390" y="3055863"/>
            <a:ext cx="53819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 threshold on place cells for clarity.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Biologically implausible but easy to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see the ‘smoothing effect’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 therefore smoothing distance roughly </a:t>
            </a:r>
            <a:r>
              <a:rPr lang="en-GB" dirty="0">
                <a:solidFill>
                  <a:srgbClr val="66C3A4"/>
                </a:solidFill>
              </a:rPr>
              <a:t>v•</a:t>
            </a:r>
            <a:r>
              <a:rPr lang="el-GR" dirty="0">
                <a:solidFill>
                  <a:srgbClr val="66C3A4"/>
                </a:solidFill>
              </a:rPr>
              <a:t> τ</a:t>
            </a:r>
            <a:r>
              <a:rPr lang="en-GB" dirty="0">
                <a:solidFill>
                  <a:srgbClr val="66C3A4"/>
                </a:solidFill>
              </a:rPr>
              <a:t> = 0.16m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66E1E8-7B04-A045-A3A9-0ED2AB775AC8}"/>
              </a:ext>
            </a:extLst>
          </p:cNvPr>
          <p:cNvCxnSpPr>
            <a:cxnSpLocks/>
          </p:cNvCxnSpPr>
          <p:nvPr/>
        </p:nvCxnSpPr>
        <p:spPr>
          <a:xfrm>
            <a:off x="9840416" y="2253605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BDE77-C239-9542-AD3F-F6C041A5D53D}"/>
              </a:ext>
            </a:extLst>
          </p:cNvPr>
          <p:cNvCxnSpPr>
            <a:cxnSpLocks/>
          </p:cNvCxnSpPr>
          <p:nvPr/>
        </p:nvCxnSpPr>
        <p:spPr>
          <a:xfrm>
            <a:off x="8270058" y="4149080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1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DCCAED9E-05BF-F648-A832-36E269FDA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22011" y="1197432"/>
            <a:ext cx="6120000" cy="6120000"/>
          </a:xfrm>
          <a:prstGeom prst="rect">
            <a:avLst/>
          </a:prstGeom>
        </p:spPr>
      </p:pic>
      <p:pic>
        <p:nvPicPr>
          <p:cNvPr id="12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B4BF1111-A58A-DB41-943B-9C22D3E63A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2024" y="1197432"/>
            <a:ext cx="6120000" cy="61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birth of a place cell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3E98C-7CED-0541-8CD8-0EEA02C93489}"/>
              </a:ext>
            </a:extLst>
          </p:cNvPr>
          <p:cNvSpPr txBox="1"/>
          <p:nvPr/>
        </p:nvSpPr>
        <p:spPr>
          <a:xfrm>
            <a:off x="8328248" y="1484784"/>
            <a:ext cx="25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Exponentially decaying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26BC4-53E1-E543-9F17-93AAFE4D7CA8}"/>
              </a:ext>
            </a:extLst>
          </p:cNvPr>
          <p:cNvSpPr txBox="1"/>
          <p:nvPr/>
        </p:nvSpPr>
        <p:spPr>
          <a:xfrm>
            <a:off x="2407717" y="14716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4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grid2105061759.mp4" descr="animgrid2105061759.mp4">
            <a:hlinkClick r:id="" action="ppaction://media"/>
            <a:extLst>
              <a:ext uri="{FF2B5EF4-FFF2-40B4-BE49-F238E27FC236}">
                <a16:creationId xmlns:a16="http://schemas.microsoft.com/office/drawing/2014/main" id="{62D88EFE-F1AA-F64D-87BC-9009E3F71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3024" y="620688"/>
            <a:ext cx="6237312" cy="623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birth of a grid cell </a:t>
            </a:r>
          </a:p>
        </p:txBody>
      </p:sp>
    </p:spTree>
    <p:extLst>
      <p:ext uri="{BB962C8B-B14F-4D97-AF65-F5344CB8AC3E}">
        <p14:creationId xmlns:p14="http://schemas.microsoft.com/office/powerpoint/2010/main" val="5131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8">
            <a:extLst>
              <a:ext uri="{FF2B5EF4-FFF2-40B4-BE49-F238E27FC236}">
                <a16:creationId xmlns:a16="http://schemas.microsoft.com/office/drawing/2014/main" id="{43C1F960-CD70-9240-83AA-72B3BB90F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4589205" y="5028741"/>
            <a:ext cx="158875" cy="39718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FE64B1-952B-EA43-A6EC-F9D773E536A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2164" y="3206346"/>
            <a:ext cx="158875" cy="397186"/>
          </a:xfr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0D00504-0AEC-DC4A-A048-8828FBC6FA28}"/>
              </a:ext>
            </a:extLst>
          </p:cNvPr>
          <p:cNvSpPr/>
          <p:nvPr/>
        </p:nvSpPr>
        <p:spPr>
          <a:xfrm>
            <a:off x="1343024" y="1412875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FBD65A-8241-7B41-83E9-79BF83DE41F2}"/>
              </a:ext>
            </a:extLst>
          </p:cNvPr>
          <p:cNvSpPr/>
          <p:nvPr/>
        </p:nvSpPr>
        <p:spPr>
          <a:xfrm>
            <a:off x="1559372" y="1628949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DA85AB-7D5E-794F-8294-F522C403DBE4}"/>
              </a:ext>
            </a:extLst>
          </p:cNvPr>
          <p:cNvCxnSpPr>
            <a:stCxn id="5" idx="6"/>
            <a:endCxn id="4" idx="6"/>
          </p:cNvCxnSpPr>
          <p:nvPr/>
        </p:nvCxnSpPr>
        <p:spPr>
          <a:xfrm>
            <a:off x="3359372" y="2528949"/>
            <a:ext cx="216348" cy="1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DB11CF1B-83A6-1241-8D6A-2A0CC90E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8074" y="5930334"/>
            <a:ext cx="158875" cy="397186"/>
          </a:xfrm>
          <a:prstGeom prst="rect">
            <a:avLst/>
          </a:prstGeom>
          <a:effectLst/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9B51238-6BD7-9249-B374-4E5A0DCEFCE4}"/>
              </a:ext>
            </a:extLst>
          </p:cNvPr>
          <p:cNvSpPr/>
          <p:nvPr/>
        </p:nvSpPr>
        <p:spPr>
          <a:xfrm>
            <a:off x="1348934" y="4136863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743DF7-C9E2-624C-A067-4EC716C0DA49}"/>
              </a:ext>
            </a:extLst>
          </p:cNvPr>
          <p:cNvSpPr/>
          <p:nvPr/>
        </p:nvSpPr>
        <p:spPr>
          <a:xfrm>
            <a:off x="1565282" y="4352937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CF5E4D-BFCA-2747-96DA-AC1A345EB10D}"/>
              </a:ext>
            </a:extLst>
          </p:cNvPr>
          <p:cNvCxnSpPr>
            <a:cxnSpLocks/>
          </p:cNvCxnSpPr>
          <p:nvPr/>
        </p:nvCxnSpPr>
        <p:spPr>
          <a:xfrm>
            <a:off x="4655840" y="2516357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F21CE9-C59C-5440-B8F4-C1CB4566B795}"/>
              </a:ext>
            </a:extLst>
          </p:cNvPr>
          <p:cNvCxnSpPr>
            <a:cxnSpLocks/>
          </p:cNvCxnSpPr>
          <p:nvPr/>
        </p:nvCxnSpPr>
        <p:spPr>
          <a:xfrm>
            <a:off x="4655840" y="2276872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56C17B-AEC9-2A42-BDE1-451EE3525430}"/>
              </a:ext>
            </a:extLst>
          </p:cNvPr>
          <p:cNvCxnSpPr>
            <a:cxnSpLocks/>
          </p:cNvCxnSpPr>
          <p:nvPr/>
        </p:nvCxnSpPr>
        <p:spPr>
          <a:xfrm flipV="1">
            <a:off x="4655840" y="2276873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15488E-361B-654F-AFEC-4ADA0EB41DCE}"/>
              </a:ext>
            </a:extLst>
          </p:cNvPr>
          <p:cNvCxnSpPr>
            <a:cxnSpLocks/>
          </p:cNvCxnSpPr>
          <p:nvPr/>
        </p:nvCxnSpPr>
        <p:spPr>
          <a:xfrm flipV="1">
            <a:off x="11496600" y="2276872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8">
            <a:extLst>
              <a:ext uri="{FF2B5EF4-FFF2-40B4-BE49-F238E27FC236}">
                <a16:creationId xmlns:a16="http://schemas.microsoft.com/office/drawing/2014/main" id="{5D1F1690-3591-DA47-A2FF-28E753DF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8884079" y="2183257"/>
            <a:ext cx="158875" cy="397186"/>
          </a:xfrm>
          <a:prstGeom prst="rect">
            <a:avLst/>
          </a:prstGeom>
          <a:effectLst/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AC60F2-7CD3-6344-BF6C-2F9C67471600}"/>
              </a:ext>
            </a:extLst>
          </p:cNvPr>
          <p:cNvCxnSpPr>
            <a:cxnSpLocks/>
          </p:cNvCxnSpPr>
          <p:nvPr/>
        </p:nvCxnSpPr>
        <p:spPr>
          <a:xfrm>
            <a:off x="4679938" y="5373216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8E72FB-2B91-034A-A0D1-2E60FDD529E9}"/>
              </a:ext>
            </a:extLst>
          </p:cNvPr>
          <p:cNvCxnSpPr>
            <a:cxnSpLocks/>
          </p:cNvCxnSpPr>
          <p:nvPr/>
        </p:nvCxnSpPr>
        <p:spPr>
          <a:xfrm>
            <a:off x="4679938" y="5133731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Content Placeholder 8">
            <a:extLst>
              <a:ext uri="{FF2B5EF4-FFF2-40B4-BE49-F238E27FC236}">
                <a16:creationId xmlns:a16="http://schemas.microsoft.com/office/drawing/2014/main" id="{23272F3E-9DA3-824C-9047-24E111C13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11386390" y="5054345"/>
            <a:ext cx="158875" cy="397186"/>
          </a:xfrm>
          <a:prstGeom prst="rect">
            <a:avLst/>
          </a:prstGeom>
          <a:effectLst/>
        </p:spPr>
      </p:pic>
      <p:pic>
        <p:nvPicPr>
          <p:cNvPr id="37" name="Picture 36" descr="Wormhole Alpha by Xolarix on DeviantArt">
            <a:extLst>
              <a:ext uri="{FF2B5EF4-FFF2-40B4-BE49-F238E27FC236}">
                <a16:creationId xmlns:a16="http://schemas.microsoft.com/office/drawing/2014/main" id="{50BC4231-E9C6-1A4B-A2A7-C422980B9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23792" y="5013139"/>
            <a:ext cx="479596" cy="479596"/>
          </a:xfrm>
          <a:prstGeom prst="rect">
            <a:avLst/>
          </a:prstGeom>
        </p:spPr>
      </p:pic>
      <p:pic>
        <p:nvPicPr>
          <p:cNvPr id="39" name="Picture 38" descr="Wormhole Alpha by Xolarix on DeviantArt">
            <a:extLst>
              <a:ext uri="{FF2B5EF4-FFF2-40B4-BE49-F238E27FC236}">
                <a16:creationId xmlns:a16="http://schemas.microsoft.com/office/drawing/2014/main" id="{96DDF0D8-2C6A-D542-8871-E7C551B4B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96380" y="4998911"/>
            <a:ext cx="479596" cy="4795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E638BF6-6D17-4F47-A1CE-DD700BDDFDAA}"/>
              </a:ext>
            </a:extLst>
          </p:cNvPr>
          <p:cNvSpPr txBox="1"/>
          <p:nvPr/>
        </p:nvSpPr>
        <p:spPr>
          <a:xfrm>
            <a:off x="3946503" y="22675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B3B64-7E97-C74E-A9F8-7F95841FCD37}"/>
              </a:ext>
            </a:extLst>
          </p:cNvPr>
          <p:cNvSpPr txBox="1"/>
          <p:nvPr/>
        </p:nvSpPr>
        <p:spPr>
          <a:xfrm>
            <a:off x="3836776" y="5042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15900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1F1D13A1-EDB5-D840-941D-70136038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1" b="4241"/>
          <a:stretch/>
        </p:blipFill>
        <p:spPr>
          <a:xfrm>
            <a:off x="3178084" y="1272646"/>
            <a:ext cx="11846908" cy="5521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CF76AB-16AD-1F47-A839-721C264D2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1" b="4241"/>
          <a:stretch/>
        </p:blipFill>
        <p:spPr>
          <a:xfrm>
            <a:off x="3178084" y="2547864"/>
            <a:ext cx="11846908" cy="5521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3AB8E3B-815B-8842-ABA4-FFAC3477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241" b="4241"/>
          <a:stretch/>
        </p:blipFill>
        <p:spPr>
          <a:xfrm>
            <a:off x="3178084" y="3100003"/>
            <a:ext cx="11846908" cy="5521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49E0DC-9AC8-224F-9534-A0B6A00C15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241" b="4241"/>
          <a:stretch/>
        </p:blipFill>
        <p:spPr>
          <a:xfrm>
            <a:off x="3178084" y="3678605"/>
            <a:ext cx="11846908" cy="5521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BFBF6FE-18D1-424F-943D-B9842DAAFBD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241" b="4241"/>
          <a:stretch/>
        </p:blipFill>
        <p:spPr>
          <a:xfrm>
            <a:off x="3178084" y="4967099"/>
            <a:ext cx="11846908" cy="5521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8DDA05A-C3D7-BB43-94AF-ECA2E50247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241" b="4241"/>
          <a:stretch/>
        </p:blipFill>
        <p:spPr>
          <a:xfrm>
            <a:off x="3178084" y="5532427"/>
            <a:ext cx="11846908" cy="55213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24FD-731F-A643-B960-AB9CAE7C93F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241" b="4241"/>
          <a:stretch/>
        </p:blipFill>
        <p:spPr>
          <a:xfrm>
            <a:off x="3178084" y="6073132"/>
            <a:ext cx="11846908" cy="55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9CD193-69E3-0E4E-BC2E-A53C9977497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4292" b="8747"/>
          <a:stretch/>
        </p:blipFill>
        <p:spPr>
          <a:xfrm>
            <a:off x="-3049016" y="1272646"/>
            <a:ext cx="8995183" cy="5521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11C0-FE98-CC44-A551-FF2D7C3F37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4422" b="8747"/>
          <a:stretch/>
        </p:blipFill>
        <p:spPr>
          <a:xfrm>
            <a:off x="-3027649" y="2574327"/>
            <a:ext cx="8979633" cy="55213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500ACFA-C8F7-1C44-958F-0ED10944A8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4422"/>
          <a:stretch/>
        </p:blipFill>
        <p:spPr>
          <a:xfrm>
            <a:off x="-3027649" y="3126466"/>
            <a:ext cx="8979633" cy="60506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F4F2DD-5695-6946-9DE6-B3651CFCF1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4446"/>
          <a:stretch/>
        </p:blipFill>
        <p:spPr>
          <a:xfrm>
            <a:off x="-3024739" y="3678607"/>
            <a:ext cx="8976724" cy="60506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029F5A3-290F-174D-AE43-B713D831A4E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4446" b="8747"/>
          <a:stretch/>
        </p:blipFill>
        <p:spPr>
          <a:xfrm>
            <a:off x="-3030558" y="4980288"/>
            <a:ext cx="8976725" cy="55213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46794F-13FA-334A-B8B3-B223EDC0ECA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4446"/>
          <a:stretch/>
        </p:blipFill>
        <p:spPr>
          <a:xfrm>
            <a:off x="-3030558" y="5532427"/>
            <a:ext cx="8976725" cy="6050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F539B5D-50F1-BD4F-80FB-45BD9E5B286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471" b="8747"/>
          <a:stretch/>
        </p:blipFill>
        <p:spPr>
          <a:xfrm>
            <a:off x="-3027648" y="6084568"/>
            <a:ext cx="8973816" cy="5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93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3" name="animgrid2105071023.mp4" descr="animgrid2105071023.mp4">
            <a:hlinkClick r:id="" action="ppaction://media"/>
            <a:extLst>
              <a:ext uri="{FF2B5EF4-FFF2-40B4-BE49-F238E27FC236}">
                <a16:creationId xmlns:a16="http://schemas.microsoft.com/office/drawing/2014/main" id="{66918EE0-B720-6A41-B94B-D3F16CC93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424" y="2581891"/>
            <a:ext cx="24818080" cy="124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4A029E4-24A7-3147-9C36-EDEE265F9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D1A58-B6AC-3C48-B90F-91547E09D5CD}"/>
              </a:ext>
            </a:extLst>
          </p:cNvPr>
          <p:cNvSpPr txBox="1"/>
          <p:nvPr/>
        </p:nvSpPr>
        <p:spPr>
          <a:xfrm>
            <a:off x="479376" y="1556792"/>
            <a:ext cx="3115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Different rooms different states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2B1939-D51E-1F42-B728-9DFC8EB6C142}"/>
              </a:ext>
            </a:extLst>
          </p:cNvPr>
          <p:cNvSpPr txBox="1"/>
          <p:nvPr/>
        </p:nvSpPr>
        <p:spPr>
          <a:xfrm>
            <a:off x="7680176" y="1556792"/>
            <a:ext cx="2831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Different rooms, same states </a:t>
            </a:r>
          </a:p>
        </p:txBody>
      </p:sp>
    </p:spTree>
    <p:extLst>
      <p:ext uri="{BB962C8B-B14F-4D97-AF65-F5344CB8AC3E}">
        <p14:creationId xmlns:p14="http://schemas.microsoft.com/office/powerpoint/2010/main" val="379491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13012</TotalTime>
  <Words>921</Words>
  <Application>Microsoft Macintosh PowerPoint</Application>
  <PresentationFormat>Widescreen</PresentationFormat>
  <Paragraphs>144</Paragraphs>
  <Slides>24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Menlo</vt:lpstr>
      <vt:lpstr>Tw Cen MT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If τ  0, Ψ  f</vt:lpstr>
      <vt:lpstr>Biologically inspired basis sets </vt:lpstr>
      <vt:lpstr>Successor features as a “causality obeying” smoothing convolution</vt:lpstr>
      <vt:lpstr>Gaussian receptive field basis (and a new colour map)</vt:lpstr>
      <vt:lpstr>Fourier basis  </vt:lpstr>
      <vt:lpstr>Circle basis </vt:lpstr>
      <vt:lpstr>The birth of a place cell </vt:lpstr>
      <vt:lpstr>The birth of a grid cell </vt:lpstr>
      <vt:lpstr>Implementing circular maze without corners </vt:lpstr>
      <vt:lpstr>Circular maze</vt:lpstr>
      <vt:lpstr>Circular maze</vt:lpstr>
      <vt:lpstr>Implementing circular maze without corners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98</cp:revision>
  <dcterms:created xsi:type="dcterms:W3CDTF">2021-04-13T14:31:56Z</dcterms:created>
  <dcterms:modified xsi:type="dcterms:W3CDTF">2021-05-08T23:07:09Z</dcterms:modified>
</cp:coreProperties>
</file>

<file path=docProps/thumbnail.jpeg>
</file>